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29"/>
  </p:notesMasterIdLst>
  <p:sldIdLst>
    <p:sldId id="257" r:id="rId2"/>
    <p:sldId id="269" r:id="rId3"/>
    <p:sldId id="270" r:id="rId4"/>
    <p:sldId id="271" r:id="rId5"/>
    <p:sldId id="310" r:id="rId6"/>
    <p:sldId id="275" r:id="rId7"/>
    <p:sldId id="311" r:id="rId8"/>
    <p:sldId id="606" r:id="rId9"/>
    <p:sldId id="607" r:id="rId10"/>
    <p:sldId id="300" r:id="rId11"/>
    <p:sldId id="608" r:id="rId12"/>
    <p:sldId id="617" r:id="rId13"/>
    <p:sldId id="618" r:id="rId14"/>
    <p:sldId id="278" r:id="rId15"/>
    <p:sldId id="452" r:id="rId16"/>
    <p:sldId id="619" r:id="rId17"/>
    <p:sldId id="272" r:id="rId18"/>
    <p:sldId id="273" r:id="rId19"/>
    <p:sldId id="274" r:id="rId20"/>
    <p:sldId id="276" r:id="rId21"/>
    <p:sldId id="277" r:id="rId22"/>
    <p:sldId id="595" r:id="rId23"/>
    <p:sldId id="596" r:id="rId24"/>
    <p:sldId id="597" r:id="rId25"/>
    <p:sldId id="620" r:id="rId26"/>
    <p:sldId id="279" r:id="rId27"/>
    <p:sldId id="267"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0"/>
    <p:restoredTop sz="96327"/>
  </p:normalViewPr>
  <p:slideViewPr>
    <p:cSldViewPr snapToGrid="0">
      <p:cViewPr varScale="1">
        <p:scale>
          <a:sx n="171" d="100"/>
          <a:sy n="171" d="100"/>
        </p:scale>
        <p:origin x="46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3b3bbdf4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63b3bbdf4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63b3bbdf4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63b3bbdf4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72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63b3bbdf4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63b3bbdf4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7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05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4aaa0767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4aaa0767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2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76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3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89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51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29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785EA11A-2524-E462-0CB0-874BA7043CF4}"/>
              </a:ext>
            </a:extLst>
          </p:cNvPr>
          <p:cNvPicPr>
            <a:picLocks noChangeAspect="1"/>
          </p:cNvPicPr>
          <p:nvPr userDrawn="1"/>
        </p:nvPicPr>
        <p:blipFill>
          <a:blip r:embed="rId2"/>
          <a:stretch>
            <a:fillRect/>
          </a:stretch>
        </p:blipFill>
        <p:spPr>
          <a:xfrm>
            <a:off x="5572981" y="3566823"/>
            <a:ext cx="2641600" cy="14097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extLst>
      <p:ext uri="{BB962C8B-B14F-4D97-AF65-F5344CB8AC3E}">
        <p14:creationId xmlns:p14="http://schemas.microsoft.com/office/powerpoint/2010/main" val="283214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22196612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63" r:id="rId3"/>
    <p:sldLayoutId id="2147483665"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2.1/en/openchainspec-2.1.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OpenChain-Project/License-Compliance-Specification/blob/master/Official/en/3.0/openchain-license-compliance-3.0.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1.1/en/openchain-security-specification-1.1.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OpenChain Monthly Meeting</a:t>
            </a:r>
            <a:endParaRPr dirty="0"/>
          </a:p>
        </p:txBody>
      </p:sp>
      <p:sp>
        <p:nvSpPr>
          <p:cNvPr id="123" name="Google Shape;123;p1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2023-12-19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r>
              <a:rPr lang="en-US" dirty="0"/>
              <a:t>The Current and Draft Versions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indent="0">
              <a:spcAft>
                <a:spcPts val="1200"/>
              </a:spcAft>
              <a:buNone/>
            </a:pPr>
            <a:r>
              <a:rPr lang="en-US" sz="1400" b="1" dirty="0">
                <a:latin typeface="+mn-lt"/>
              </a:rPr>
              <a:t>Licensing Specification (CURRENT VERSION, 2</a:t>
            </a:r>
            <a:r>
              <a:rPr lang="en-US" sz="1400" b="1" baseline="30000" dirty="0">
                <a:latin typeface="+mn-lt"/>
              </a:rPr>
              <a:t>nd</a:t>
            </a:r>
            <a:r>
              <a:rPr lang="en-US" sz="1400" b="1" dirty="0">
                <a:latin typeface="+mn-lt"/>
              </a:rPr>
              <a:t> Generation):</a:t>
            </a:r>
          </a:p>
          <a:p>
            <a:pPr marL="0" indent="0">
              <a:spcAft>
                <a:spcPts val="1200"/>
              </a:spcAft>
              <a:buNone/>
            </a:pPr>
            <a:r>
              <a:rPr lang="en-US" sz="1400" dirty="0">
                <a:latin typeface="+mn-lt"/>
                <a:hlinkClick r:id="rId3"/>
              </a:rPr>
              <a:t>https://github.com/OpenChain-Project/License-Compliance-Specification/blob/master/2.1/en/openchainspec-2.1.md</a:t>
            </a:r>
            <a:r>
              <a:rPr lang="en-US" sz="1400" dirty="0">
                <a:latin typeface="+mn-lt"/>
              </a:rPr>
              <a:t> </a:t>
            </a:r>
          </a:p>
          <a:p>
            <a:pPr marL="0" indent="0">
              <a:spcAft>
                <a:spcPts val="1200"/>
              </a:spcAft>
              <a:buNone/>
            </a:pPr>
            <a:r>
              <a:rPr lang="en-US" sz="1400" b="1" dirty="0">
                <a:latin typeface="+mn-lt"/>
              </a:rPr>
              <a:t>Licensing Specification (3</a:t>
            </a:r>
            <a:r>
              <a:rPr lang="en-US" sz="1400" b="1" baseline="30000" dirty="0">
                <a:latin typeface="+mn-lt"/>
              </a:rPr>
              <a:t>rd</a:t>
            </a:r>
            <a:r>
              <a:rPr lang="en-US" sz="1400" b="1" dirty="0">
                <a:latin typeface="+mn-lt"/>
              </a:rPr>
              <a:t> Generation Draft):</a:t>
            </a:r>
          </a:p>
          <a:p>
            <a:pPr marL="0" indent="0">
              <a:spcAft>
                <a:spcPts val="1200"/>
              </a:spcAft>
              <a:buNone/>
            </a:pPr>
            <a:r>
              <a:rPr lang="en-US" sz="1400" dirty="0">
                <a:latin typeface="+mn-lt"/>
                <a:hlinkClick r:id="rId4"/>
              </a:rPr>
              <a:t>https://github.com/OpenChain-Project/License-Compliance-Specification/blob/master/Official/en/3.0/openchain-license-compliance-3.0.md</a:t>
            </a:r>
            <a:endParaRPr lang="en-US" sz="1400" dirty="0">
              <a:latin typeface="+mn-lt"/>
            </a:endParaRPr>
          </a:p>
          <a:p>
            <a:pPr marL="0" indent="0">
              <a:spcAft>
                <a:spcPts val="1200"/>
              </a:spcAft>
              <a:buNone/>
            </a:pPr>
            <a:endParaRPr lang="en-US" sz="1400" dirty="0">
              <a:latin typeface="+mn-lt"/>
            </a:endParaRPr>
          </a:p>
          <a:p>
            <a:pPr marL="0" indent="0">
              <a:spcAft>
                <a:spcPts val="1200"/>
              </a:spcAft>
              <a:buNone/>
            </a:pPr>
            <a:r>
              <a:rPr lang="en-US" sz="1400" dirty="0">
                <a:latin typeface="+mn-lt"/>
              </a:rPr>
              <a:t>QR code is for the 3</a:t>
            </a:r>
            <a:r>
              <a:rPr lang="en-US" sz="1400" baseline="30000" dirty="0">
                <a:latin typeface="+mn-lt"/>
              </a:rPr>
              <a:t>rd</a:t>
            </a:r>
            <a:r>
              <a:rPr lang="en-US" sz="1400" dirty="0">
                <a:latin typeface="+mn-lt"/>
              </a:rPr>
              <a:t> Generation Draft:</a:t>
            </a:r>
          </a:p>
        </p:txBody>
      </p:sp>
      <p:pic>
        <p:nvPicPr>
          <p:cNvPr id="3" name="Picture 2" descr="A qr code with a few black squares&#10;&#10;Description automatically generated">
            <a:extLst>
              <a:ext uri="{FF2B5EF4-FFF2-40B4-BE49-F238E27FC236}">
                <a16:creationId xmlns:a16="http://schemas.microsoft.com/office/drawing/2014/main" id="{431D9C33-4C7A-3FDC-4457-77F750CF2383}"/>
              </a:ext>
            </a:extLst>
          </p:cNvPr>
          <p:cNvPicPr>
            <a:picLocks noChangeAspect="1"/>
          </p:cNvPicPr>
          <p:nvPr/>
        </p:nvPicPr>
        <p:blipFill>
          <a:blip r:embed="rId5"/>
          <a:stretch>
            <a:fillRect/>
          </a:stretch>
        </p:blipFill>
        <p:spPr>
          <a:xfrm>
            <a:off x="3749027" y="3461673"/>
            <a:ext cx="1645946" cy="1624524"/>
          </a:xfrm>
          <a:prstGeom prst="rect">
            <a:avLst/>
          </a:prstGeom>
        </p:spPr>
      </p:pic>
    </p:spTree>
    <p:extLst>
      <p:ext uri="{BB962C8B-B14F-4D97-AF65-F5344CB8AC3E}">
        <p14:creationId xmlns:p14="http://schemas.microsoft.com/office/powerpoint/2010/main" val="380126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282E-78D1-8F95-8569-635674D1EC72}"/>
              </a:ext>
            </a:extLst>
          </p:cNvPr>
          <p:cNvSpPr>
            <a:spLocks noGrp="1"/>
          </p:cNvSpPr>
          <p:nvPr>
            <p:ph type="title"/>
          </p:nvPr>
        </p:nvSpPr>
        <p:spPr/>
        <p:txBody>
          <a:bodyPr>
            <a:normAutofit fontScale="90000"/>
          </a:bodyPr>
          <a:lstStyle/>
          <a:p>
            <a:r>
              <a:rPr lang="en-US" dirty="0"/>
              <a:t>Proposed Security Specification Update</a:t>
            </a:r>
          </a:p>
        </p:txBody>
      </p:sp>
      <p:sp>
        <p:nvSpPr>
          <p:cNvPr id="3" name="Text Placeholder 2">
            <a:extLst>
              <a:ext uri="{FF2B5EF4-FFF2-40B4-BE49-F238E27FC236}">
                <a16:creationId xmlns:a16="http://schemas.microsoft.com/office/drawing/2014/main" id="{669BAF7B-EE3F-FE72-4060-E814AC29927E}"/>
              </a:ext>
            </a:extLst>
          </p:cNvPr>
          <p:cNvSpPr>
            <a:spLocks noGrp="1"/>
          </p:cNvSpPr>
          <p:nvPr>
            <p:ph type="body" idx="1"/>
          </p:nvPr>
        </p:nvSpPr>
        <p:spPr/>
        <p:txBody>
          <a:bodyPr>
            <a:normAutofit fontScale="92500"/>
          </a:bodyPr>
          <a:lstStyle/>
          <a:p>
            <a:r>
              <a:rPr lang="en-US" dirty="0"/>
              <a:t>OpenChain ISO/IEC 18974 (OpenChain Security Assurance 1.1) has been locked as a specification since 2022 and released as an ISO standard since November 2023.</a:t>
            </a:r>
          </a:p>
          <a:p>
            <a:r>
              <a:rPr lang="en-US" dirty="0"/>
              <a:t>Prior to release as an ISO standard it was socialized with JTC-1 WG/SC 27, ICT Security, as a courtesy to ensure alignment with their work.</a:t>
            </a:r>
          </a:p>
          <a:p>
            <a:r>
              <a:rPr lang="en-US" dirty="0"/>
              <a:t>They provided editorial notes that were largely include in the existing specification and they provided scope expansion suggestions that were deferred to the next iteration.</a:t>
            </a:r>
          </a:p>
          <a:p>
            <a:r>
              <a:rPr lang="en-US" dirty="0"/>
              <a:t>The OpenChain Specification Work Group has been reviewing these update suggestions and soliciting more since June, and was ready to present the current draft update to the Steering Committee for review.</a:t>
            </a:r>
          </a:p>
        </p:txBody>
      </p:sp>
    </p:spTree>
    <p:extLst>
      <p:ext uri="{BB962C8B-B14F-4D97-AF65-F5344CB8AC3E}">
        <p14:creationId xmlns:p14="http://schemas.microsoft.com/office/powerpoint/2010/main" val="39006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r>
              <a:rPr lang="en-US" dirty="0"/>
              <a:t>The Current and Draft Versions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indent="0">
              <a:spcAft>
                <a:spcPts val="1200"/>
              </a:spcAft>
              <a:buNone/>
            </a:pPr>
            <a:r>
              <a:rPr lang="en-US" sz="1400" b="1" dirty="0">
                <a:latin typeface="+mn-lt"/>
              </a:rPr>
              <a:t>Security Specification (CURRENT VERSION, 1</a:t>
            </a:r>
            <a:r>
              <a:rPr lang="en-US" sz="1400" b="1" baseline="30000" dirty="0">
                <a:latin typeface="+mn-lt"/>
              </a:rPr>
              <a:t>st</a:t>
            </a:r>
            <a:r>
              <a:rPr lang="en-US" sz="1400" b="1" dirty="0">
                <a:latin typeface="+mn-lt"/>
              </a:rPr>
              <a:t> Generation):</a:t>
            </a:r>
          </a:p>
          <a:p>
            <a:pPr marL="0" indent="0">
              <a:spcAft>
                <a:spcPts val="1200"/>
              </a:spcAft>
              <a:buNone/>
            </a:pPr>
            <a:r>
              <a:rPr lang="en-US" sz="1400" dirty="0">
                <a:latin typeface="+mn-lt"/>
                <a:hlinkClick r:id="rId3"/>
              </a:rPr>
              <a:t>https://github.com/OpenChain-Project/Security-Assurance-Specification/blob/main/Security-Assurance-Specification/1.1/en/openchain-security-specification-1.1.md</a:t>
            </a:r>
            <a:r>
              <a:rPr lang="en-US" sz="1400" dirty="0">
                <a:latin typeface="+mn-lt"/>
              </a:rPr>
              <a:t> </a:t>
            </a:r>
            <a:endParaRPr lang="en-US" sz="1400" b="1" dirty="0">
              <a:latin typeface="+mn-lt"/>
            </a:endParaRPr>
          </a:p>
          <a:p>
            <a:pPr marL="0" indent="0">
              <a:spcAft>
                <a:spcPts val="1200"/>
              </a:spcAft>
              <a:buNone/>
            </a:pPr>
            <a:r>
              <a:rPr lang="en-US" sz="1400" b="1" dirty="0">
                <a:latin typeface="+mn-lt"/>
              </a:rPr>
              <a:t>Security Specification (2</a:t>
            </a:r>
            <a:r>
              <a:rPr lang="en-US" sz="1400" b="1" baseline="30000" dirty="0">
                <a:latin typeface="+mn-lt"/>
              </a:rPr>
              <a:t>nd</a:t>
            </a:r>
            <a:r>
              <a:rPr lang="en-US" sz="1400" b="1" dirty="0">
                <a:latin typeface="+mn-lt"/>
              </a:rPr>
              <a:t> Generation Draft):</a:t>
            </a:r>
          </a:p>
          <a:p>
            <a:pPr marL="0" indent="0">
              <a:spcAft>
                <a:spcPts val="1200"/>
              </a:spcAft>
              <a:buNone/>
            </a:pPr>
            <a:r>
              <a:rPr lang="en-US" sz="1400" dirty="0">
                <a:latin typeface="+mn-lt"/>
                <a:hlinkClick r:id="rId4"/>
              </a:rPr>
              <a:t>https://github.com/OpenChain-Project/Security-Assurance-Specification/blob/main/Security-Assurance-Specification/2.0/en/openchain-security-specification-2.0.md</a:t>
            </a:r>
            <a:endParaRPr lang="en-US" sz="1400" dirty="0">
              <a:latin typeface="+mn-lt"/>
            </a:endParaRPr>
          </a:p>
          <a:p>
            <a:pPr marL="0" indent="0">
              <a:spcAft>
                <a:spcPts val="1200"/>
              </a:spcAft>
              <a:buNone/>
            </a:pPr>
            <a:endParaRPr lang="en-US" sz="1400" dirty="0">
              <a:latin typeface="+mn-lt"/>
            </a:endParaRPr>
          </a:p>
          <a:p>
            <a:pPr marL="0" indent="0">
              <a:spcAft>
                <a:spcPts val="1200"/>
              </a:spcAft>
              <a:buNone/>
            </a:pPr>
            <a:r>
              <a:rPr lang="en-US" sz="1400" dirty="0">
                <a:latin typeface="+mn-lt"/>
              </a:rPr>
              <a:t>QR code is for the 2</a:t>
            </a:r>
            <a:r>
              <a:rPr lang="en-US" sz="1400" baseline="30000" dirty="0">
                <a:latin typeface="+mn-lt"/>
              </a:rPr>
              <a:t>nd</a:t>
            </a:r>
            <a:r>
              <a:rPr lang="en-US" sz="1400" dirty="0">
                <a:latin typeface="+mn-lt"/>
              </a:rPr>
              <a:t> Generation Draft:</a:t>
            </a:r>
          </a:p>
        </p:txBody>
      </p:sp>
      <p:pic>
        <p:nvPicPr>
          <p:cNvPr id="4" name="Picture 3">
            <a:extLst>
              <a:ext uri="{FF2B5EF4-FFF2-40B4-BE49-F238E27FC236}">
                <a16:creationId xmlns:a16="http://schemas.microsoft.com/office/drawing/2014/main" id="{F7067707-B4B4-FFBC-5F3A-2D1928A75B7A}"/>
              </a:ext>
            </a:extLst>
          </p:cNvPr>
          <p:cNvPicPr>
            <a:picLocks noChangeAspect="1"/>
          </p:cNvPicPr>
          <p:nvPr/>
        </p:nvPicPr>
        <p:blipFill>
          <a:blip r:embed="rId5"/>
          <a:stretch>
            <a:fillRect/>
          </a:stretch>
        </p:blipFill>
        <p:spPr>
          <a:xfrm>
            <a:off x="3749027" y="3461674"/>
            <a:ext cx="1645946" cy="1638182"/>
          </a:xfrm>
          <a:prstGeom prst="rect">
            <a:avLst/>
          </a:prstGeom>
        </p:spPr>
      </p:pic>
    </p:spTree>
    <p:extLst>
      <p:ext uri="{BB962C8B-B14F-4D97-AF65-F5344CB8AC3E}">
        <p14:creationId xmlns:p14="http://schemas.microsoft.com/office/powerpoint/2010/main" val="56291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282E-78D1-8F95-8569-635674D1EC72}"/>
              </a:ext>
            </a:extLst>
          </p:cNvPr>
          <p:cNvSpPr>
            <a:spLocks noGrp="1"/>
          </p:cNvSpPr>
          <p:nvPr>
            <p:ph type="title"/>
          </p:nvPr>
        </p:nvSpPr>
        <p:spPr/>
        <p:txBody>
          <a:bodyPr>
            <a:normAutofit fontScale="90000"/>
          </a:bodyPr>
          <a:lstStyle/>
          <a:p>
            <a:r>
              <a:rPr lang="en-US" dirty="0"/>
              <a:t>Steering Committee Conclusions</a:t>
            </a:r>
          </a:p>
        </p:txBody>
      </p:sp>
      <p:sp>
        <p:nvSpPr>
          <p:cNvPr id="3" name="Text Placeholder 2">
            <a:extLst>
              <a:ext uri="{FF2B5EF4-FFF2-40B4-BE49-F238E27FC236}">
                <a16:creationId xmlns:a16="http://schemas.microsoft.com/office/drawing/2014/main" id="{669BAF7B-EE3F-FE72-4060-E814AC29927E}"/>
              </a:ext>
            </a:extLst>
          </p:cNvPr>
          <p:cNvSpPr>
            <a:spLocks noGrp="1"/>
          </p:cNvSpPr>
          <p:nvPr>
            <p:ph type="body" idx="1"/>
          </p:nvPr>
        </p:nvSpPr>
        <p:spPr/>
        <p:txBody>
          <a:bodyPr>
            <a:normAutofit/>
          </a:bodyPr>
          <a:lstStyle/>
          <a:p>
            <a:r>
              <a:rPr lang="en-US" dirty="0"/>
              <a:t>The proposed updates seem reasonable.</a:t>
            </a:r>
          </a:p>
          <a:p>
            <a:r>
              <a:rPr lang="en-US" dirty="0"/>
              <a:t>We will create a longer period for public comments and freeze to ensure more people can share their thoughts.</a:t>
            </a:r>
          </a:p>
          <a:p>
            <a:r>
              <a:rPr lang="en-US" dirty="0"/>
              <a:t>We do not want to update our standards too often.</a:t>
            </a:r>
          </a:p>
          <a:p>
            <a:r>
              <a:rPr lang="en-US" dirty="0"/>
              <a:t>It is not decided yet, but our provisional five year update cycle seems suitable for the license compliance standard (ISO 5230). This suggests an update in 2025.</a:t>
            </a:r>
          </a:p>
          <a:p>
            <a:r>
              <a:rPr lang="en-US" dirty="0"/>
              <a:t>It is not decided yet, but the security assurance standard (ISO 18974) may get an update sooner than the five year cycle due to market changes.</a:t>
            </a:r>
          </a:p>
        </p:txBody>
      </p:sp>
    </p:spTree>
    <p:extLst>
      <p:ext uri="{BB962C8B-B14F-4D97-AF65-F5344CB8AC3E}">
        <p14:creationId xmlns:p14="http://schemas.microsoft.com/office/powerpoint/2010/main" val="387440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Any other business</a:t>
            </a:r>
            <a:endParaRPr dirty="0"/>
          </a:p>
        </p:txBody>
      </p:sp>
    </p:spTree>
    <p:extLst>
      <p:ext uri="{BB962C8B-B14F-4D97-AF65-F5344CB8AC3E}">
        <p14:creationId xmlns:p14="http://schemas.microsoft.com/office/powerpoint/2010/main" val="2218779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D2D1-1040-B620-A2C0-99C3528A92FB}"/>
              </a:ext>
            </a:extLst>
          </p:cNvPr>
          <p:cNvSpPr>
            <a:spLocks noGrp="1"/>
          </p:cNvSpPr>
          <p:nvPr>
            <p:ph type="title"/>
          </p:nvPr>
        </p:nvSpPr>
        <p:spPr>
          <a:xfrm>
            <a:off x="311700" y="1506682"/>
            <a:ext cx="8520600" cy="1737410"/>
          </a:xfrm>
        </p:spPr>
        <p:txBody>
          <a:bodyPr>
            <a:normAutofit/>
          </a:bodyPr>
          <a:lstStyle/>
          <a:p>
            <a:r>
              <a:rPr lang="en-US" sz="4050" dirty="0"/>
              <a:t>Outcomes of Open Compliance Summit 7-8 December in Japan</a:t>
            </a:r>
          </a:p>
        </p:txBody>
      </p:sp>
    </p:spTree>
    <p:extLst>
      <p:ext uri="{BB962C8B-B14F-4D97-AF65-F5344CB8AC3E}">
        <p14:creationId xmlns:p14="http://schemas.microsoft.com/office/powerpoint/2010/main" val="108346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sign with white text&#10;&#10;Description automatically generated">
            <a:extLst>
              <a:ext uri="{FF2B5EF4-FFF2-40B4-BE49-F238E27FC236}">
                <a16:creationId xmlns:a16="http://schemas.microsoft.com/office/drawing/2014/main" id="{48152CD4-807F-4EDC-FCAA-7441CE68A41A}"/>
              </a:ext>
            </a:extLst>
          </p:cNvPr>
          <p:cNvPicPr>
            <a:picLocks noChangeAspect="1"/>
          </p:cNvPicPr>
          <p:nvPr/>
        </p:nvPicPr>
        <p:blipFill>
          <a:blip r:embed="rId2"/>
          <a:stretch>
            <a:fillRect/>
          </a:stretch>
        </p:blipFill>
        <p:spPr>
          <a:xfrm>
            <a:off x="685800" y="398734"/>
            <a:ext cx="7772400" cy="4057943"/>
          </a:xfrm>
          <a:prstGeom prst="rect">
            <a:avLst/>
          </a:prstGeom>
        </p:spPr>
      </p:pic>
    </p:spTree>
    <p:extLst>
      <p:ext uri="{BB962C8B-B14F-4D97-AF65-F5344CB8AC3E}">
        <p14:creationId xmlns:p14="http://schemas.microsoft.com/office/powerpoint/2010/main" val="20575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AD4F5702-EC83-C6C1-6879-86A3362A5436}"/>
              </a:ext>
            </a:extLst>
          </p:cNvPr>
          <p:cNvPicPr>
            <a:picLocks noChangeAspect="1"/>
          </p:cNvPicPr>
          <p:nvPr/>
        </p:nvPicPr>
        <p:blipFill rotWithShape="1">
          <a:blip r:embed="rId2"/>
          <a:srcRect t="3703" b="7390"/>
          <a:stretch/>
        </p:blipFill>
        <p:spPr>
          <a:xfrm>
            <a:off x="646888" y="447471"/>
            <a:ext cx="7772400" cy="3968886"/>
          </a:xfrm>
          <a:prstGeom prst="rect">
            <a:avLst/>
          </a:prstGeom>
        </p:spPr>
      </p:pic>
    </p:spTree>
    <p:extLst>
      <p:ext uri="{BB962C8B-B14F-4D97-AF65-F5344CB8AC3E}">
        <p14:creationId xmlns:p14="http://schemas.microsoft.com/office/powerpoint/2010/main" val="3015435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a:buSzPts val="990"/>
            </a:pPr>
            <a:r>
              <a:rPr lang="en" sz="2300"/>
              <a:t>Open Compliance Summit 2023</a:t>
            </a:r>
            <a:endParaRPr sz="2300"/>
          </a:p>
        </p:txBody>
      </p:sp>
      <p:sp>
        <p:nvSpPr>
          <p:cNvPr id="322" name="Google Shape;322;p51"/>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indent="0">
              <a:buNone/>
            </a:pPr>
            <a:r>
              <a:rPr lang="en"/>
              <a:t>Our Goals and Reasons</a:t>
            </a:r>
            <a:endParaRPr/>
          </a:p>
          <a:p>
            <a:pPr marL="0" indent="0">
              <a:buNone/>
            </a:pPr>
            <a:endParaRPr/>
          </a:p>
          <a:p>
            <a:r>
              <a:rPr lang="en"/>
              <a:t>In 2022 the Open Compliance Summit rebooted after COVID</a:t>
            </a:r>
            <a:endParaRPr/>
          </a:p>
          <a:p>
            <a:r>
              <a:rPr lang="en"/>
              <a:t>We had a one day event with mostly Japanese attendees in 2022</a:t>
            </a:r>
            <a:endParaRPr/>
          </a:p>
          <a:p>
            <a:r>
              <a:rPr lang="en"/>
              <a:t>For 2023 we wanted to have a two day event with a truly international audience</a:t>
            </a:r>
            <a:endParaRPr/>
          </a:p>
          <a:p>
            <a:r>
              <a:rPr lang="en"/>
              <a:t>Our goal was to retake global leadership in open source legal events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a:buSzPts val="990"/>
            </a:pPr>
            <a:r>
              <a:rPr lang="en" sz="2300"/>
              <a:t>Open Compliance Summit 2023</a:t>
            </a:r>
            <a:endParaRPr sz="2300"/>
          </a:p>
        </p:txBody>
      </p:sp>
      <p:sp>
        <p:nvSpPr>
          <p:cNvPr id="328" name="Google Shape;328;p52"/>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10000"/>
          </a:bodyPr>
          <a:lstStyle/>
          <a:p>
            <a:r>
              <a:rPr lang="en" dirty="0"/>
              <a:t>Registered: 119</a:t>
            </a:r>
            <a:endParaRPr dirty="0"/>
          </a:p>
          <a:p>
            <a:r>
              <a:rPr lang="en" dirty="0"/>
              <a:t>Cancelled: 4</a:t>
            </a:r>
            <a:endParaRPr dirty="0"/>
          </a:p>
          <a:p>
            <a:r>
              <a:rPr lang="en" dirty="0"/>
              <a:t>Registrations were ahead </a:t>
            </a:r>
            <a:br>
              <a:rPr lang="en" dirty="0"/>
            </a:br>
            <a:r>
              <a:rPr lang="en" dirty="0"/>
              <a:t>of projections </a:t>
            </a:r>
            <a:endParaRPr dirty="0"/>
          </a:p>
          <a:p>
            <a:r>
              <a:rPr lang="en" dirty="0"/>
              <a:t>22.7% of the audience were</a:t>
            </a:r>
            <a:br>
              <a:rPr lang="en" dirty="0"/>
            </a:br>
            <a:r>
              <a:rPr lang="en" dirty="0"/>
              <a:t>speakers or panelists by design</a:t>
            </a:r>
            <a:endParaRPr dirty="0"/>
          </a:p>
          <a:p>
            <a:pPr marL="0" indent="0">
              <a:buNone/>
            </a:pPr>
            <a:endParaRPr dirty="0"/>
          </a:p>
          <a:p>
            <a:pPr marL="0" indent="0">
              <a:buNone/>
            </a:pPr>
            <a:r>
              <a:rPr lang="en" dirty="0"/>
              <a:t>We are still awaiting the formal LF Event survey, but attendee response was positive, and we had excellent representation from China, Korea, North America, Europe and Taiwan. This seems to have been our most international event with the strongest program yet.</a:t>
            </a:r>
            <a:endParaRPr dirty="0"/>
          </a:p>
        </p:txBody>
      </p:sp>
      <p:pic>
        <p:nvPicPr>
          <p:cNvPr id="329" name="Google Shape;329;p52"/>
          <p:cNvPicPr preferRelativeResize="0"/>
          <p:nvPr/>
        </p:nvPicPr>
        <p:blipFill>
          <a:blip r:embed="rId3">
            <a:alphaModFix/>
          </a:blip>
          <a:stretch>
            <a:fillRect/>
          </a:stretch>
        </p:blipFill>
        <p:spPr>
          <a:xfrm>
            <a:off x="4663475" y="1017801"/>
            <a:ext cx="3808452" cy="18890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Anti-Trust Policy Notice</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pPr marL="285750" indent="-285750">
              <a:spcAft>
                <a:spcPts val="1200"/>
              </a:spcAft>
            </a:pPr>
            <a:r>
              <a:rPr lang="en-US" dirty="0"/>
              <a:t> Examples of types of actions that are prohibited at Linux Foundation meetings and in connection with Linux Foundation activities are described in the Linux Foundation Antitrust Policy available at http://</a:t>
            </a:r>
            <a:r>
              <a:rPr lang="en-US" dirty="0" err="1"/>
              <a:t>www.linuxfoundation.org</a:t>
            </a:r>
            <a:r>
              <a:rPr lang="en-US" dirty="0"/>
              <a:t>/antitrust-policy.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122603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r>
              <a:rPr lang="en-US" dirty="0"/>
              <a:t>Event Opening: Welcome International Attendees!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43" indent="-285743">
              <a:spcAft>
                <a:spcPts val="1200"/>
              </a:spcAft>
            </a:pPr>
            <a:r>
              <a:rPr lang="en-US" dirty="0"/>
              <a:t>This year we have people from so many places coming to share knowledge!</a:t>
            </a:r>
          </a:p>
          <a:p>
            <a:pPr marL="285743" indent="-285743">
              <a:spcAft>
                <a:spcPts val="1200"/>
              </a:spcAft>
            </a:pPr>
            <a:r>
              <a:rPr lang="en-US" dirty="0"/>
              <a:t>A special welcome to old and new friends from China and Korea.</a:t>
            </a:r>
          </a:p>
          <a:p>
            <a:pPr marL="285743" indent="-285743">
              <a:spcAft>
                <a:spcPts val="1200"/>
              </a:spcAft>
            </a:pPr>
            <a:r>
              <a:rPr lang="en-US" dirty="0"/>
              <a:t>Great thanks to those who crossed the world to get here.</a:t>
            </a:r>
          </a:p>
          <a:p>
            <a:pPr marL="285743" indent="-285743">
              <a:spcAft>
                <a:spcPts val="1200"/>
              </a:spcAft>
            </a:pPr>
            <a:r>
              <a:rPr lang="en-US" dirty="0"/>
              <a:t>Please accept our appreciation for taking time to improve the supply chain by sharing experiences.</a:t>
            </a:r>
            <a:endParaRPr dirty="0"/>
          </a:p>
        </p:txBody>
      </p:sp>
    </p:spTree>
    <p:extLst>
      <p:ext uri="{BB962C8B-B14F-4D97-AF65-F5344CB8AC3E}">
        <p14:creationId xmlns:p14="http://schemas.microsoft.com/office/powerpoint/2010/main" val="3420675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1656-73E5-608D-D4B9-94B501A4B35A}"/>
              </a:ext>
            </a:extLst>
          </p:cNvPr>
          <p:cNvSpPr>
            <a:spLocks noGrp="1"/>
          </p:cNvSpPr>
          <p:nvPr>
            <p:ph type="title"/>
          </p:nvPr>
        </p:nvSpPr>
        <p:spPr/>
        <p:txBody>
          <a:bodyPr>
            <a:normAutofit fontScale="90000"/>
          </a:bodyPr>
          <a:lstStyle/>
          <a:p>
            <a:r>
              <a:rPr lang="en-US" dirty="0"/>
              <a:t>Key Opening Point: We Changed The Market</a:t>
            </a:r>
          </a:p>
        </p:txBody>
      </p:sp>
      <p:sp>
        <p:nvSpPr>
          <p:cNvPr id="3" name="Text Placeholder 2">
            <a:extLst>
              <a:ext uri="{FF2B5EF4-FFF2-40B4-BE49-F238E27FC236}">
                <a16:creationId xmlns:a16="http://schemas.microsoft.com/office/drawing/2014/main" id="{9A1E03CC-028C-BF6D-D32A-E53C0F731881}"/>
              </a:ext>
            </a:extLst>
          </p:cNvPr>
          <p:cNvSpPr>
            <a:spLocks noGrp="1"/>
          </p:cNvSpPr>
          <p:nvPr>
            <p:ph type="body" idx="1"/>
          </p:nvPr>
        </p:nvSpPr>
        <p:spPr/>
        <p:txBody>
          <a:bodyPr>
            <a:normAutofit/>
          </a:bodyPr>
          <a:lstStyle/>
          <a:p>
            <a:pPr marL="114297" indent="0">
              <a:buNone/>
            </a:pPr>
            <a:r>
              <a:rPr lang="en-US" dirty="0"/>
              <a:t>OpenChain ISO/IEC 5230 for open source license compliance</a:t>
            </a:r>
          </a:p>
          <a:p>
            <a:pPr marL="114297" indent="0">
              <a:buNone/>
            </a:pPr>
            <a:endParaRPr lang="en-US" dirty="0"/>
          </a:p>
          <a:p>
            <a:pPr marL="114297" indent="0">
              <a:buNone/>
            </a:pPr>
            <a:r>
              <a:rPr lang="en-US" dirty="0"/>
              <a:t>OpenChain ISO/IEC 18974 for open source security assurance</a:t>
            </a:r>
          </a:p>
          <a:p>
            <a:pPr marL="114297" indent="0">
              <a:buNone/>
            </a:pPr>
            <a:endParaRPr lang="en-US" dirty="0"/>
          </a:p>
          <a:p>
            <a:pPr marL="114297" indent="0">
              <a:buNone/>
            </a:pPr>
            <a:r>
              <a:rPr lang="en-US" dirty="0"/>
              <a:t>SPDX ISO/IEC 5962 for open source software bill of materials</a:t>
            </a:r>
          </a:p>
        </p:txBody>
      </p:sp>
    </p:spTree>
    <p:extLst>
      <p:ext uri="{BB962C8B-B14F-4D97-AF65-F5344CB8AC3E}">
        <p14:creationId xmlns:p14="http://schemas.microsoft.com/office/powerpoint/2010/main" val="425621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1656-73E5-608D-D4B9-94B501A4B35A}"/>
              </a:ext>
            </a:extLst>
          </p:cNvPr>
          <p:cNvSpPr>
            <a:spLocks noGrp="1"/>
          </p:cNvSpPr>
          <p:nvPr>
            <p:ph type="title"/>
          </p:nvPr>
        </p:nvSpPr>
        <p:spPr/>
        <p:txBody>
          <a:bodyPr>
            <a:normAutofit fontScale="90000"/>
          </a:bodyPr>
          <a:lstStyle/>
          <a:p>
            <a:r>
              <a:rPr lang="en-US" dirty="0"/>
              <a:t>Full Schedule</a:t>
            </a:r>
          </a:p>
        </p:txBody>
      </p:sp>
      <p:pic>
        <p:nvPicPr>
          <p:cNvPr id="7" name="Picture 6" descr="A qr code on a white background&#10;&#10;Description automatically generated">
            <a:extLst>
              <a:ext uri="{FF2B5EF4-FFF2-40B4-BE49-F238E27FC236}">
                <a16:creationId xmlns:a16="http://schemas.microsoft.com/office/drawing/2014/main" id="{27E0330E-1ABD-23CB-6445-DF64C54C47B2}"/>
              </a:ext>
            </a:extLst>
          </p:cNvPr>
          <p:cNvPicPr>
            <a:picLocks noChangeAspect="1"/>
          </p:cNvPicPr>
          <p:nvPr/>
        </p:nvPicPr>
        <p:blipFill>
          <a:blip r:embed="rId2"/>
          <a:stretch>
            <a:fillRect/>
          </a:stretch>
        </p:blipFill>
        <p:spPr>
          <a:xfrm>
            <a:off x="2381250" y="366713"/>
            <a:ext cx="4381500" cy="4410075"/>
          </a:xfrm>
          <a:prstGeom prst="rect">
            <a:avLst/>
          </a:prstGeom>
        </p:spPr>
      </p:pic>
    </p:spTree>
    <p:extLst>
      <p:ext uri="{BB962C8B-B14F-4D97-AF65-F5344CB8AC3E}">
        <p14:creationId xmlns:p14="http://schemas.microsoft.com/office/powerpoint/2010/main" val="134389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1656-73E5-608D-D4B9-94B501A4B35A}"/>
              </a:ext>
            </a:extLst>
          </p:cNvPr>
          <p:cNvSpPr>
            <a:spLocks noGrp="1"/>
          </p:cNvSpPr>
          <p:nvPr>
            <p:ph type="title"/>
          </p:nvPr>
        </p:nvSpPr>
        <p:spPr/>
        <p:txBody>
          <a:bodyPr>
            <a:normAutofit fontScale="90000"/>
          </a:bodyPr>
          <a:lstStyle/>
          <a:p>
            <a:r>
              <a:rPr lang="en-US" dirty="0"/>
              <a:t>Day 1</a:t>
            </a:r>
          </a:p>
        </p:txBody>
      </p:sp>
      <p:pic>
        <p:nvPicPr>
          <p:cNvPr id="6" name="Picture 5" descr="A screenshot of a chat&#10;&#10;Description automatically generated">
            <a:extLst>
              <a:ext uri="{FF2B5EF4-FFF2-40B4-BE49-F238E27FC236}">
                <a16:creationId xmlns:a16="http://schemas.microsoft.com/office/drawing/2014/main" id="{8BED8E61-A599-81BA-2428-52D614895A32}"/>
              </a:ext>
            </a:extLst>
          </p:cNvPr>
          <p:cNvPicPr>
            <a:picLocks noChangeAspect="1"/>
          </p:cNvPicPr>
          <p:nvPr/>
        </p:nvPicPr>
        <p:blipFill>
          <a:blip r:embed="rId2"/>
          <a:stretch>
            <a:fillRect/>
          </a:stretch>
        </p:blipFill>
        <p:spPr>
          <a:xfrm>
            <a:off x="1437041" y="470209"/>
            <a:ext cx="4105021" cy="4196243"/>
          </a:xfrm>
          <a:prstGeom prst="rect">
            <a:avLst/>
          </a:prstGeom>
        </p:spPr>
      </p:pic>
      <p:pic>
        <p:nvPicPr>
          <p:cNvPr id="9" name="Picture 8" descr="A screenshot of a chat&#10;&#10;Description automatically generated">
            <a:extLst>
              <a:ext uri="{FF2B5EF4-FFF2-40B4-BE49-F238E27FC236}">
                <a16:creationId xmlns:a16="http://schemas.microsoft.com/office/drawing/2014/main" id="{B106F8D4-587D-83C3-F07D-9873B67B7BF8}"/>
              </a:ext>
            </a:extLst>
          </p:cNvPr>
          <p:cNvPicPr>
            <a:picLocks noChangeAspect="1"/>
          </p:cNvPicPr>
          <p:nvPr/>
        </p:nvPicPr>
        <p:blipFill>
          <a:blip r:embed="rId3"/>
          <a:stretch>
            <a:fillRect/>
          </a:stretch>
        </p:blipFill>
        <p:spPr>
          <a:xfrm>
            <a:off x="5542062" y="1274005"/>
            <a:ext cx="3601939" cy="2835166"/>
          </a:xfrm>
          <a:prstGeom prst="rect">
            <a:avLst/>
          </a:prstGeom>
        </p:spPr>
      </p:pic>
    </p:spTree>
    <p:extLst>
      <p:ext uri="{BB962C8B-B14F-4D97-AF65-F5344CB8AC3E}">
        <p14:creationId xmlns:p14="http://schemas.microsoft.com/office/powerpoint/2010/main" val="308242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1656-73E5-608D-D4B9-94B501A4B35A}"/>
              </a:ext>
            </a:extLst>
          </p:cNvPr>
          <p:cNvSpPr>
            <a:spLocks noGrp="1"/>
          </p:cNvSpPr>
          <p:nvPr>
            <p:ph type="title"/>
          </p:nvPr>
        </p:nvSpPr>
        <p:spPr/>
        <p:txBody>
          <a:bodyPr>
            <a:normAutofit fontScale="90000"/>
          </a:bodyPr>
          <a:lstStyle/>
          <a:p>
            <a:r>
              <a:rPr lang="en-US" dirty="0"/>
              <a:t>Day 2</a:t>
            </a:r>
          </a:p>
        </p:txBody>
      </p:sp>
      <p:pic>
        <p:nvPicPr>
          <p:cNvPr id="4" name="Picture 3" descr="A screenshot of a chat&#10;&#10;Description automatically generated">
            <a:extLst>
              <a:ext uri="{FF2B5EF4-FFF2-40B4-BE49-F238E27FC236}">
                <a16:creationId xmlns:a16="http://schemas.microsoft.com/office/drawing/2014/main" id="{8901B2C5-2B31-307D-E081-BAAD2D523414}"/>
              </a:ext>
            </a:extLst>
          </p:cNvPr>
          <p:cNvPicPr>
            <a:picLocks noChangeAspect="1"/>
          </p:cNvPicPr>
          <p:nvPr/>
        </p:nvPicPr>
        <p:blipFill>
          <a:blip r:embed="rId2"/>
          <a:stretch>
            <a:fillRect/>
          </a:stretch>
        </p:blipFill>
        <p:spPr>
          <a:xfrm>
            <a:off x="1342209" y="410001"/>
            <a:ext cx="4104702" cy="4270603"/>
          </a:xfrm>
          <a:prstGeom prst="rect">
            <a:avLst/>
          </a:prstGeom>
        </p:spPr>
      </p:pic>
      <p:pic>
        <p:nvPicPr>
          <p:cNvPr id="6" name="Picture 5" descr="A screenshot of a chat&#10;&#10;Description automatically generated">
            <a:extLst>
              <a:ext uri="{FF2B5EF4-FFF2-40B4-BE49-F238E27FC236}">
                <a16:creationId xmlns:a16="http://schemas.microsoft.com/office/drawing/2014/main" id="{CFE1EC5A-4120-A415-05D8-9E2C154FA197}"/>
              </a:ext>
            </a:extLst>
          </p:cNvPr>
          <p:cNvPicPr>
            <a:picLocks noChangeAspect="1"/>
          </p:cNvPicPr>
          <p:nvPr/>
        </p:nvPicPr>
        <p:blipFill>
          <a:blip r:embed="rId3"/>
          <a:stretch>
            <a:fillRect/>
          </a:stretch>
        </p:blipFill>
        <p:spPr>
          <a:xfrm>
            <a:off x="5439042" y="1254034"/>
            <a:ext cx="3704958" cy="2938913"/>
          </a:xfrm>
          <a:prstGeom prst="rect">
            <a:avLst/>
          </a:prstGeom>
        </p:spPr>
      </p:pic>
    </p:spTree>
    <p:extLst>
      <p:ext uri="{BB962C8B-B14F-4D97-AF65-F5344CB8AC3E}">
        <p14:creationId xmlns:p14="http://schemas.microsoft.com/office/powerpoint/2010/main" val="1105978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a:buSzPts val="990"/>
            </a:pPr>
            <a:r>
              <a:rPr lang="en" sz="2300"/>
              <a:t>Open Compliance Summit 2023</a:t>
            </a:r>
            <a:endParaRPr sz="2300"/>
          </a:p>
        </p:txBody>
      </p:sp>
      <p:pic>
        <p:nvPicPr>
          <p:cNvPr id="335" name="Google Shape;335;p53"/>
          <p:cNvPicPr preferRelativeResize="0"/>
          <p:nvPr/>
        </p:nvPicPr>
        <p:blipFill>
          <a:blip r:embed="rId3">
            <a:alphaModFix/>
          </a:blip>
          <a:stretch>
            <a:fillRect/>
          </a:stretch>
        </p:blipFill>
        <p:spPr>
          <a:xfrm>
            <a:off x="2234214" y="3392026"/>
            <a:ext cx="5369774" cy="1751474"/>
          </a:xfrm>
          <a:prstGeom prst="rect">
            <a:avLst/>
          </a:prstGeom>
          <a:noFill/>
          <a:ln>
            <a:noFill/>
          </a:ln>
        </p:spPr>
      </p:pic>
      <p:pic>
        <p:nvPicPr>
          <p:cNvPr id="336" name="Google Shape;336;p53"/>
          <p:cNvPicPr preferRelativeResize="0"/>
          <p:nvPr/>
        </p:nvPicPr>
        <p:blipFill>
          <a:blip r:embed="rId4">
            <a:alphaModFix/>
          </a:blip>
          <a:stretch>
            <a:fillRect/>
          </a:stretch>
        </p:blipFill>
        <p:spPr>
          <a:xfrm>
            <a:off x="1135477" y="1124265"/>
            <a:ext cx="4883702" cy="2267764"/>
          </a:xfrm>
          <a:prstGeom prst="rect">
            <a:avLst/>
          </a:prstGeom>
          <a:noFill/>
          <a:ln>
            <a:noFill/>
          </a:ln>
        </p:spPr>
      </p:pic>
      <p:pic>
        <p:nvPicPr>
          <p:cNvPr id="337" name="Google Shape;337;p53"/>
          <p:cNvPicPr preferRelativeResize="0"/>
          <p:nvPr/>
        </p:nvPicPr>
        <p:blipFill>
          <a:blip r:embed="rId5">
            <a:alphaModFix/>
          </a:blip>
          <a:stretch>
            <a:fillRect/>
          </a:stretch>
        </p:blipFill>
        <p:spPr>
          <a:xfrm>
            <a:off x="5892951" y="655174"/>
            <a:ext cx="2596301" cy="1404650"/>
          </a:xfrm>
          <a:prstGeom prst="rect">
            <a:avLst/>
          </a:prstGeom>
          <a:noFill/>
          <a:ln>
            <a:noFill/>
          </a:ln>
        </p:spPr>
      </p:pic>
      <p:pic>
        <p:nvPicPr>
          <p:cNvPr id="338" name="Google Shape;338;p53"/>
          <p:cNvPicPr preferRelativeResize="0"/>
          <p:nvPr/>
        </p:nvPicPr>
        <p:blipFill rotWithShape="1">
          <a:blip r:embed="rId6">
            <a:alphaModFix/>
          </a:blip>
          <a:srcRect t="6484" b="6475"/>
          <a:stretch/>
        </p:blipFill>
        <p:spPr>
          <a:xfrm>
            <a:off x="1" y="2913430"/>
            <a:ext cx="2234225" cy="1208771"/>
          </a:xfrm>
          <a:prstGeom prst="rect">
            <a:avLst/>
          </a:prstGeom>
          <a:noFill/>
          <a:ln>
            <a:noFill/>
          </a:ln>
        </p:spPr>
      </p:pic>
      <p:pic>
        <p:nvPicPr>
          <p:cNvPr id="339" name="Google Shape;339;p53"/>
          <p:cNvPicPr preferRelativeResize="0"/>
          <p:nvPr/>
        </p:nvPicPr>
        <p:blipFill rotWithShape="1">
          <a:blip r:embed="rId7">
            <a:alphaModFix/>
          </a:blip>
          <a:srcRect/>
          <a:stretch/>
        </p:blipFill>
        <p:spPr>
          <a:xfrm>
            <a:off x="6019174" y="1976476"/>
            <a:ext cx="2800502" cy="1650425"/>
          </a:xfrm>
          <a:prstGeom prst="rect">
            <a:avLst/>
          </a:prstGeom>
          <a:noFill/>
          <a:ln>
            <a:noFill/>
          </a:ln>
        </p:spPr>
      </p:pic>
      <p:pic>
        <p:nvPicPr>
          <p:cNvPr id="340" name="Google Shape;340;p53"/>
          <p:cNvPicPr preferRelativeResize="0"/>
          <p:nvPr/>
        </p:nvPicPr>
        <p:blipFill>
          <a:blip r:embed="rId8">
            <a:alphaModFix/>
          </a:blip>
          <a:stretch>
            <a:fillRect/>
          </a:stretch>
        </p:blipFill>
        <p:spPr>
          <a:xfrm>
            <a:off x="7499098" y="3626901"/>
            <a:ext cx="1644900" cy="933875"/>
          </a:xfrm>
          <a:prstGeom prst="rect">
            <a:avLst/>
          </a:prstGeom>
          <a:noFill/>
          <a:ln>
            <a:noFill/>
          </a:ln>
        </p:spPr>
      </p:pic>
    </p:spTree>
    <p:extLst>
      <p:ext uri="{BB962C8B-B14F-4D97-AF65-F5344CB8AC3E}">
        <p14:creationId xmlns:p14="http://schemas.microsoft.com/office/powerpoint/2010/main" val="1359412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Close of meeting</a:t>
            </a:r>
            <a:endParaRPr dirty="0"/>
          </a:p>
        </p:txBody>
      </p:sp>
    </p:spTree>
    <p:extLst>
      <p:ext uri="{BB962C8B-B14F-4D97-AF65-F5344CB8AC3E}">
        <p14:creationId xmlns:p14="http://schemas.microsoft.com/office/powerpoint/2010/main" val="3044271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18B57C4-0EE4-84CC-F4DC-10D170F512D8}"/>
              </a:ext>
            </a:extLst>
          </p:cNvPr>
          <p:cNvSpPr>
            <a:spLocks noGrp="1"/>
          </p:cNvSpPr>
          <p:nvPr>
            <p:ph type="body" idx="1"/>
          </p:nvPr>
        </p:nvSpPr>
        <p:spPr/>
        <p:txBody>
          <a:bodyPr/>
          <a:lstStyle/>
          <a:p>
            <a:r>
              <a:rPr lang="en-JP" dirty="0"/>
              <a:t>See you next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Regular Agenda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buSzPct val="100000"/>
              <a:buFont typeface="Arial" panose="020B0604020202020204" pitchFamily="34" charset="0"/>
              <a:buChar char="•"/>
            </a:pPr>
            <a:r>
              <a:rPr lang="en-US" dirty="0"/>
              <a:t>News</a:t>
            </a:r>
          </a:p>
          <a:p>
            <a:pPr marL="285750" indent="-285750">
              <a:spcAft>
                <a:spcPts val="1200"/>
              </a:spcAft>
              <a:buSzPct val="100000"/>
              <a:buFont typeface="Arial" panose="020B0604020202020204" pitchFamily="34" charset="0"/>
              <a:buChar char="•"/>
            </a:pPr>
            <a:r>
              <a:rPr lang="en-US" dirty="0"/>
              <a:t>Work on standards and core material</a:t>
            </a:r>
          </a:p>
          <a:p>
            <a:pPr marL="285750" indent="-285750">
              <a:spcAft>
                <a:spcPts val="1200"/>
              </a:spcAft>
              <a:buSzPct val="100000"/>
              <a:buFont typeface="Arial" panose="020B0604020202020204" pitchFamily="34" charset="0"/>
              <a:buChar char="•"/>
            </a:pPr>
            <a:r>
              <a:rPr lang="en-US" dirty="0"/>
              <a:t>Any other business</a:t>
            </a:r>
          </a:p>
          <a:p>
            <a:pPr marL="285750" indent="-285750">
              <a:spcAft>
                <a:spcPts val="1200"/>
              </a:spcAft>
              <a:buSzPct val="100000"/>
              <a:buFont typeface="Arial" panose="020B0604020202020204" pitchFamily="34" charset="0"/>
              <a:buChar char="•"/>
            </a:pPr>
            <a:r>
              <a:rPr lang="en-US" dirty="0"/>
              <a:t>Close of meeting</a:t>
            </a:r>
          </a:p>
          <a:p>
            <a:pPr marL="0" lvl="0" indent="0" algn="l" rtl="0">
              <a:spcBef>
                <a:spcPts val="0"/>
              </a:spcBef>
              <a:spcAft>
                <a:spcPts val="1200"/>
              </a:spcAft>
              <a:buNone/>
            </a:pPr>
            <a:endParaRPr dirty="0"/>
          </a:p>
        </p:txBody>
      </p:sp>
    </p:spTree>
    <p:extLst>
      <p:ext uri="{BB962C8B-B14F-4D97-AF65-F5344CB8AC3E}">
        <p14:creationId xmlns:p14="http://schemas.microsoft.com/office/powerpoint/2010/main" val="348796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t>News</a:t>
            </a:r>
            <a:endParaRPr dirty="0"/>
          </a:p>
        </p:txBody>
      </p:sp>
    </p:spTree>
    <p:extLst>
      <p:ext uri="{BB962C8B-B14F-4D97-AF65-F5344CB8AC3E}">
        <p14:creationId xmlns:p14="http://schemas.microsoft.com/office/powerpoint/2010/main" val="205866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ISO/IEC 18974:2023 has been Published</a:t>
            </a:r>
          </a:p>
        </p:txBody>
      </p:sp>
      <p:pic>
        <p:nvPicPr>
          <p:cNvPr id="8" name="Picture 7" descr="A screenshot of a computer&#10;&#10;Description automatically generated">
            <a:extLst>
              <a:ext uri="{FF2B5EF4-FFF2-40B4-BE49-F238E27FC236}">
                <a16:creationId xmlns:a16="http://schemas.microsoft.com/office/drawing/2014/main" id="{21D9DDB2-5B0D-6B15-C818-B75167C5F064}"/>
              </a:ext>
            </a:extLst>
          </p:cNvPr>
          <p:cNvPicPr>
            <a:picLocks noChangeAspect="1"/>
          </p:cNvPicPr>
          <p:nvPr/>
        </p:nvPicPr>
        <p:blipFill>
          <a:blip r:embed="rId2"/>
          <a:stretch>
            <a:fillRect/>
          </a:stretch>
        </p:blipFill>
        <p:spPr>
          <a:xfrm>
            <a:off x="2400694" y="1056708"/>
            <a:ext cx="6750740" cy="4094226"/>
          </a:xfrm>
          <a:prstGeom prst="rect">
            <a:avLst/>
          </a:prstGeom>
        </p:spPr>
      </p:pic>
    </p:spTree>
    <p:extLst>
      <p:ext uri="{BB962C8B-B14F-4D97-AF65-F5344CB8AC3E}">
        <p14:creationId xmlns:p14="http://schemas.microsoft.com/office/powerpoint/2010/main" val="68747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dirty="0"/>
              <a:t>Work on standards and core material</a:t>
            </a:r>
            <a:endParaRPr dirty="0"/>
          </a:p>
        </p:txBody>
      </p:sp>
    </p:spTree>
    <p:extLst>
      <p:ext uri="{BB962C8B-B14F-4D97-AF65-F5344CB8AC3E}">
        <p14:creationId xmlns:p14="http://schemas.microsoft.com/office/powerpoint/2010/main" val="41571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Happens Next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US" dirty="0"/>
              <a:t>We were working on the </a:t>
            </a:r>
            <a:r>
              <a:rPr lang="en-US" b="1" i="1" dirty="0"/>
              <a:t>proposals</a:t>
            </a:r>
            <a:r>
              <a:rPr lang="en-US" dirty="0"/>
              <a:t> for: </a:t>
            </a:r>
          </a:p>
          <a:p>
            <a:pPr marL="742950" lvl="1" indent="-285750">
              <a:spcAft>
                <a:spcPts val="1200"/>
              </a:spcAft>
            </a:pPr>
            <a:r>
              <a:rPr lang="en-US" dirty="0"/>
              <a:t>OpenChain License Compliance 3.0 (ISO/IEC 5230:2020 next gen)</a:t>
            </a:r>
          </a:p>
          <a:p>
            <a:pPr marL="742950" lvl="1" indent="-285750">
              <a:spcAft>
                <a:spcPts val="1200"/>
              </a:spcAft>
            </a:pPr>
            <a:r>
              <a:rPr lang="en-US" dirty="0"/>
              <a:t>OpenChain Security Assurance 2.0 (ISO/IEC 18974:2023 next gen) </a:t>
            </a:r>
          </a:p>
          <a:p>
            <a:pPr marL="742950" lvl="1" indent="-285750">
              <a:spcAft>
                <a:spcPts val="1200"/>
              </a:spcAft>
            </a:pPr>
            <a:r>
              <a:rPr lang="en-US" dirty="0"/>
              <a:t>OpenChain Contribution Process Management 1.0 (name TBD)</a:t>
            </a:r>
          </a:p>
          <a:p>
            <a:pPr marL="742950" lvl="1" indent="-285750">
              <a:spcAft>
                <a:spcPts val="1200"/>
              </a:spcAft>
            </a:pPr>
            <a:r>
              <a:rPr lang="en-US" dirty="0"/>
              <a:t>OpenChain SBOM Quality Specification 1.0 (discussion is still underway in Telco about next steps)</a:t>
            </a:r>
          </a:p>
          <a:p>
            <a:pPr marL="285750" indent="-285750">
              <a:spcAft>
                <a:spcPts val="1200"/>
              </a:spcAft>
            </a:pPr>
            <a:r>
              <a:rPr lang="en-US" dirty="0"/>
              <a:t>Some of these went before the OpenChain Steering Committee in early December for review.</a:t>
            </a:r>
          </a:p>
          <a:p>
            <a:pPr marL="285750" indent="-285750">
              <a:spcAft>
                <a:spcPts val="1200"/>
              </a:spcAft>
            </a:pPr>
            <a:r>
              <a:rPr lang="en-US" dirty="0"/>
              <a:t>The Steering Committee provided formal guidance on where to go next.</a:t>
            </a:r>
          </a:p>
        </p:txBody>
      </p:sp>
    </p:spTree>
    <p:extLst>
      <p:ext uri="{BB962C8B-B14F-4D97-AF65-F5344CB8AC3E}">
        <p14:creationId xmlns:p14="http://schemas.microsoft.com/office/powerpoint/2010/main" val="117023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282E-78D1-8F95-8569-635674D1EC72}"/>
              </a:ext>
            </a:extLst>
          </p:cNvPr>
          <p:cNvSpPr>
            <a:spLocks noGrp="1"/>
          </p:cNvSpPr>
          <p:nvPr>
            <p:ph type="title"/>
          </p:nvPr>
        </p:nvSpPr>
        <p:spPr/>
        <p:txBody>
          <a:bodyPr>
            <a:normAutofit fontScale="90000"/>
          </a:bodyPr>
          <a:lstStyle/>
          <a:p>
            <a:r>
              <a:rPr lang="en-US" dirty="0"/>
              <a:t>Formal Starting Point For Steering Committee</a:t>
            </a:r>
          </a:p>
        </p:txBody>
      </p:sp>
      <p:sp>
        <p:nvSpPr>
          <p:cNvPr id="3" name="Text Placeholder 2">
            <a:extLst>
              <a:ext uri="{FF2B5EF4-FFF2-40B4-BE49-F238E27FC236}">
                <a16:creationId xmlns:a16="http://schemas.microsoft.com/office/drawing/2014/main" id="{669BAF7B-EE3F-FE72-4060-E814AC29927E}"/>
              </a:ext>
            </a:extLst>
          </p:cNvPr>
          <p:cNvSpPr>
            <a:spLocks noGrp="1"/>
          </p:cNvSpPr>
          <p:nvPr>
            <p:ph type="body" idx="1"/>
          </p:nvPr>
        </p:nvSpPr>
        <p:spPr/>
        <p:txBody>
          <a:bodyPr>
            <a:normAutofit fontScale="92500"/>
          </a:bodyPr>
          <a:lstStyle/>
          <a:p>
            <a:r>
              <a:rPr lang="en-US" dirty="0"/>
              <a:t>The OpenChain Specification Work Group explored updates to our existing licensing and security specifications (ISO 5230 + ISO 18974), while also providing a forum for discussion about future specification proposals. They held bi-weekly meetings on our Global Work Group calls with everyone invited.</a:t>
            </a:r>
          </a:p>
          <a:p>
            <a:r>
              <a:rPr lang="en-US" dirty="0"/>
              <a:t>The material ready for review related to updates to our licensing and security specifications.</a:t>
            </a:r>
          </a:p>
          <a:p>
            <a:r>
              <a:rPr lang="en-US" dirty="0"/>
              <a:t>There were also future specification proposals related to contribution processes (building on ISO 5230 contribution requirement) and SBOM quality (from our telco work group). Neither are ready for official Steering Committee review.</a:t>
            </a:r>
          </a:p>
        </p:txBody>
      </p:sp>
    </p:spTree>
    <p:extLst>
      <p:ext uri="{BB962C8B-B14F-4D97-AF65-F5344CB8AC3E}">
        <p14:creationId xmlns:p14="http://schemas.microsoft.com/office/powerpoint/2010/main" val="96283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282E-78D1-8F95-8569-635674D1EC72}"/>
              </a:ext>
            </a:extLst>
          </p:cNvPr>
          <p:cNvSpPr>
            <a:spLocks noGrp="1"/>
          </p:cNvSpPr>
          <p:nvPr>
            <p:ph type="title"/>
          </p:nvPr>
        </p:nvSpPr>
        <p:spPr/>
        <p:txBody>
          <a:bodyPr>
            <a:normAutofit fontScale="90000"/>
          </a:bodyPr>
          <a:lstStyle/>
          <a:p>
            <a:r>
              <a:rPr lang="en-US" dirty="0"/>
              <a:t>Proposed Licensing Specification Update</a:t>
            </a:r>
          </a:p>
        </p:txBody>
      </p:sp>
      <p:sp>
        <p:nvSpPr>
          <p:cNvPr id="3" name="Text Placeholder 2">
            <a:extLst>
              <a:ext uri="{FF2B5EF4-FFF2-40B4-BE49-F238E27FC236}">
                <a16:creationId xmlns:a16="http://schemas.microsoft.com/office/drawing/2014/main" id="{669BAF7B-EE3F-FE72-4060-E814AC29927E}"/>
              </a:ext>
            </a:extLst>
          </p:cNvPr>
          <p:cNvSpPr>
            <a:spLocks noGrp="1"/>
          </p:cNvSpPr>
          <p:nvPr>
            <p:ph type="body" idx="1"/>
          </p:nvPr>
        </p:nvSpPr>
        <p:spPr/>
        <p:txBody>
          <a:bodyPr/>
          <a:lstStyle/>
          <a:p>
            <a:r>
              <a:rPr lang="en-US" dirty="0"/>
              <a:t>OpenChain ISO/IEC 5230 (OpenChain 2.1) has been locked as a specification since 2019 and released as an ISO standard since 2020.</a:t>
            </a:r>
          </a:p>
          <a:p>
            <a:r>
              <a:rPr lang="en-US" dirty="0"/>
              <a:t>In that time period various comments have come in regarding improvements or adjustments to assist with market requirements.</a:t>
            </a:r>
          </a:p>
          <a:p>
            <a:r>
              <a:rPr lang="en-US" dirty="0"/>
              <a:t>The OpenChain Specification Work Group has been formally reviewing this suggestions and comments since November 2022.</a:t>
            </a:r>
          </a:p>
          <a:p>
            <a:r>
              <a:rPr lang="en-US" dirty="0"/>
              <a:t>They were ready to present the current draft update to the Steering Committee for review.</a:t>
            </a:r>
          </a:p>
        </p:txBody>
      </p:sp>
    </p:spTree>
    <p:extLst>
      <p:ext uri="{BB962C8B-B14F-4D97-AF65-F5344CB8AC3E}">
        <p14:creationId xmlns:p14="http://schemas.microsoft.com/office/powerpoint/2010/main" val="3524728567"/>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1647</TotalTime>
  <Words>1108</Words>
  <Application>Microsoft Macintosh PowerPoint</Application>
  <PresentationFormat>On-screen Show (16:9)</PresentationFormat>
  <Paragraphs>88</Paragraphs>
  <Slides>27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Open Sans Medium</vt:lpstr>
      <vt:lpstr>Arial</vt:lpstr>
      <vt:lpstr>Roboto</vt:lpstr>
      <vt:lpstr>Roboto Slab Light</vt:lpstr>
      <vt:lpstr>Linux Foundation EU Theme 2023</vt:lpstr>
      <vt:lpstr>OpenChain Monthly Meeting</vt:lpstr>
      <vt:lpstr>Anti-Trust Policy Notice</vt:lpstr>
      <vt:lpstr>Regular Agenda</vt:lpstr>
      <vt:lpstr>News</vt:lpstr>
      <vt:lpstr>ISO/IEC 18974:2023 has been Published</vt:lpstr>
      <vt:lpstr>Work on standards and core material</vt:lpstr>
      <vt:lpstr>What Happens Next</vt:lpstr>
      <vt:lpstr>Formal Starting Point For Steering Committee</vt:lpstr>
      <vt:lpstr>Proposed Licensing Specification Update</vt:lpstr>
      <vt:lpstr>The Current and Draft Versions</vt:lpstr>
      <vt:lpstr>Proposed Security Specification Update</vt:lpstr>
      <vt:lpstr>The Current and Draft Versions</vt:lpstr>
      <vt:lpstr>Steering Committee Conclusions</vt:lpstr>
      <vt:lpstr>Any other business</vt:lpstr>
      <vt:lpstr>Outcomes of Open Compliance Summit 7-8 December in Japan</vt:lpstr>
      <vt:lpstr>PowerPoint Presentation</vt:lpstr>
      <vt:lpstr>PowerPoint Presentation</vt:lpstr>
      <vt:lpstr>Open Compliance Summit 2023</vt:lpstr>
      <vt:lpstr>Open Compliance Summit 2023</vt:lpstr>
      <vt:lpstr>Event Opening: Welcome International Attendees!</vt:lpstr>
      <vt:lpstr>Key Opening Point: We Changed The Market</vt:lpstr>
      <vt:lpstr>Full Schedule</vt:lpstr>
      <vt:lpstr>Day 1</vt:lpstr>
      <vt:lpstr>Day 2</vt:lpstr>
      <vt:lpstr>Open Compliance Summit 2023</vt:lpstr>
      <vt:lpstr>Close of meeting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66</cp:revision>
  <dcterms:modified xsi:type="dcterms:W3CDTF">2023-12-19T01:36:24Z</dcterms:modified>
</cp:coreProperties>
</file>